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75" r:id="rId17"/>
    <p:sldId id="276" r:id="rId18"/>
    <p:sldId id="277" r:id="rId19"/>
    <p:sldId id="285" r:id="rId20"/>
    <p:sldId id="278" r:id="rId21"/>
    <p:sldId id="280" r:id="rId22"/>
    <p:sldId id="279" r:id="rId23"/>
    <p:sldId id="281" r:id="rId24"/>
    <p:sldId id="282" r:id="rId25"/>
    <p:sldId id="284" r:id="rId26"/>
    <p:sldId id="283" r:id="rId27"/>
    <p:sldId id="286" r:id="rId28"/>
    <p:sldId id="28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D5A"/>
    <a:srgbClr val="FF0066"/>
    <a:srgbClr val="CCFF66"/>
    <a:srgbClr val="00CCFF"/>
    <a:srgbClr val="9966FF"/>
    <a:srgbClr val="2D7AF7"/>
    <a:srgbClr val="F93B07"/>
    <a:srgbClr val="41E3D4"/>
    <a:srgbClr val="C8D153"/>
    <a:srgbClr val="F72D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56119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5776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106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467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1465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5407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27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2297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9160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1234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45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DC88F-B24D-4882-9A12-418A40C18A73}" type="datetimeFigureOut">
              <a:rPr lang="en-IN" smtClean="0"/>
              <a:t>16-02-2018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39328-0C2E-4188-AB29-8F663749E29B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626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8179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943" y="2928934"/>
            <a:ext cx="1000128" cy="10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2700000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35" presetClass="path" presetSubtype="0" accel="50000" decel="5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2.70833E-6 0 L -0.50456 0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6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0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33333E-6 -0.00023 L -0.4608 0.00139 C -0.51432 -0.00023 -0.51458 -0.04375 -0.51458 -0.12106 L -0.51458 -0.5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29" y="-2490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What is ‘Things’ in IOT?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- Devices, appliances,</a:t>
            </a:r>
            <a:r>
              <a:rPr lang="en-IN" dirty="0">
                <a:solidFill>
                  <a:schemeClr val="bg1"/>
                </a:solidFill>
              </a:rPr>
              <a:t> vehicles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and other </a:t>
            </a:r>
            <a:r>
              <a:rPr lang="en-IN" dirty="0" smtClean="0">
                <a:solidFill>
                  <a:schemeClr val="bg1"/>
                </a:solidFill>
              </a:rPr>
              <a:t>entities containing processors, </a:t>
            </a:r>
            <a:r>
              <a:rPr lang="en-IN" dirty="0">
                <a:solidFill>
                  <a:schemeClr val="bg1"/>
                </a:solidFill>
              </a:rPr>
              <a:t>software, </a:t>
            </a:r>
            <a:r>
              <a:rPr lang="en-IN" dirty="0" smtClean="0">
                <a:solidFill>
                  <a:schemeClr val="bg1"/>
                </a:solidFill>
              </a:rPr>
              <a:t>sensors along with their functionality and an ability to exchange data.</a:t>
            </a:r>
          </a:p>
        </p:txBody>
      </p:sp>
    </p:spTree>
    <p:extLst>
      <p:ext uri="{BB962C8B-B14F-4D97-AF65-F5344CB8AC3E}">
        <p14:creationId xmlns:p14="http://schemas.microsoft.com/office/powerpoint/2010/main" val="256329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5 -0.58356 C 0.66211 -0.55509 0.72123 -0.48333 0.74675 -0.44005 C 0.76732 -0.40463 0.79167 -0.36528 0.80417 -0.32407 C 0.81719 -0.28495 0.84349 -0.19074 0.84506 -0.16366 C 0.85625 -0.09282 0.8599 -0.07963 0.86159 -0.00671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23" y="28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159 -0.00671 C 0.86029 0.05509 0.8569 0.06458 0.8569 0.09699 C 0.84701 0.13426 0.84675 0.17708 0.83451 0.20162 C 0.82904 0.22523 0.82657 0.23588 0.81042 0.28148 C 0.79506 0.32616 0.76745 0.39028 0.72722 0.45046 C 0.69193 0.50671 0.62357 0.56389 0.59701 0.59421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3004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300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What is IOT?</a:t>
            </a:r>
          </a:p>
          <a:p>
            <a:pPr algn="ctr"/>
            <a:endParaRPr lang="en-IN" dirty="0" smtClean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- An entourage of connected smart devices.</a:t>
            </a:r>
          </a:p>
        </p:txBody>
      </p:sp>
    </p:spTree>
    <p:extLst>
      <p:ext uri="{BB962C8B-B14F-4D97-AF65-F5344CB8AC3E}">
        <p14:creationId xmlns:p14="http://schemas.microsoft.com/office/powerpoint/2010/main" val="39410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537 -0.54398 C 0.69623 -0.51759 0.74519 -0.45046 0.76641 -0.41019 C 0.78347 -0.37731 0.80365 -0.34051 0.81407 -0.30208 C 0.82487 -0.26574 0.84662 -0.17801 0.84792 -0.15278 C 0.85717 -0.08681 0.86029 -0.07454 0.86159 -0.00671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159 -0.00671 C 0.86029 0.05486 0.8569 0.06435 0.8569 0.0963 C 0.84714 0.13357 0.84701 0.17593 0.8349 0.20046 C 0.82943 0.22384 0.82696 0.23426 0.81094 0.27986 C 0.79584 0.32408 0.76849 0.38796 0.72878 0.44792 C 0.69388 0.5037 0.62631 0.56065 0.6 0.59074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86" y="2986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1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Why IOT?</a:t>
            </a:r>
          </a:p>
          <a:p>
            <a:pPr algn="ctr"/>
            <a:endParaRPr lang="en-IN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en-IN" dirty="0" smtClean="0">
                <a:solidFill>
                  <a:schemeClr val="bg1"/>
                </a:solidFill>
              </a:rPr>
              <a:t>Case study</a:t>
            </a:r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Nest thermostat.</a:t>
            </a:r>
          </a:p>
        </p:txBody>
      </p:sp>
    </p:spTree>
    <p:extLst>
      <p:ext uri="{BB962C8B-B14F-4D97-AF65-F5344CB8AC3E}">
        <p14:creationId xmlns:p14="http://schemas.microsoft.com/office/powerpoint/2010/main" val="311664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537 -0.54398 C 0.69623 -0.51759 0.74519 -0.45046 0.76641 -0.41019 C 0.78347 -0.37731 0.80365 -0.34051 0.81407 -0.30208 C 0.82487 -0.26574 0.84662 -0.17801 0.84792 -0.15278 C 0.85717 -0.08681 0.86029 -0.07454 0.86159 -0.00671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159 -0.00671 C 0.86029 0.05486 0.8569 0.06435 0.8569 0.0963 C 0.84714 0.13357 0.84701 0.17593 0.8349 0.20046 C 0.82943 0.22384 0.82696 0.23426 0.81094 0.27986 C 0.79584 0.32408 0.76849 0.38796 0.72878 0.44792 C 0.69388 0.5037 0.62631 0.56065 0.6 0.59074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86" y="2986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1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eet the 3rd generation Nest Learning Thermosta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Why IOT?</a:t>
            </a:r>
          </a:p>
          <a:p>
            <a:pPr algn="ctr"/>
            <a:endParaRPr lang="en-IN" dirty="0" smtClean="0">
              <a:solidFill>
                <a:schemeClr val="bg1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en-IN" dirty="0" smtClean="0">
                <a:solidFill>
                  <a:schemeClr val="bg1"/>
                </a:solidFill>
              </a:rPr>
              <a:t>Case study</a:t>
            </a:r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Nest thermostat.</a:t>
            </a:r>
          </a:p>
        </p:txBody>
      </p:sp>
    </p:spTree>
    <p:extLst>
      <p:ext uri="{BB962C8B-B14F-4D97-AF65-F5344CB8AC3E}">
        <p14:creationId xmlns:p14="http://schemas.microsoft.com/office/powerpoint/2010/main" val="359753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0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Nest: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It controls temperature.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It learns your usage patterns.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It adjusts the temperature accordingly.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Auto On/Off depending on your presence.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Monitor power consumption data.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Remote control.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418" y="2468880"/>
            <a:ext cx="2009755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74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7279 -0.70162 C 0.72266 -0.66921 0.80196 -0.58681 0.83633 -0.53773 C 0.86407 -0.49746 0.89675 -0.45232 0.91355 -0.40509 C 0.93112 -0.36065 0.96628 -0.25301 0.96836 -0.22199 C 0.98334 -0.14121 0.98842 -0.12616 0.99063 -0.04283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9063 -0.04283 C 0.98907 0.02245 0.98529 0.03264 0.98529 0.06643 C 0.97409 0.10625 0.97396 0.15116 0.96016 0.17731 C 0.95404 0.20208 0.95118 0.21319 0.93295 0.26157 C 0.91576 0.30856 0.88464 0.37662 0.83946 0.44028 C 0.79987 0.49954 0.72292 0.55995 0.6931 0.59213 " pathEditMode="relative" rAng="0" ptsTypes="AAAAAA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83" y="31736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7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Other devices: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Lights.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Appliances.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vehicles.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Security devices.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Energy management system.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Resource management system.</a:t>
            </a:r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28968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7123 -0.73635 C 0.6211 -0.70324 0.70065 -0.61968 0.73516 -0.57014 C 0.76289 -0.52917 0.79571 -0.48357 0.8125 -0.43565 C 0.83008 -0.39051 0.86537 -0.28125 0.86745 -0.24977 C 0.88243 -0.16783 0.8875 -0.15255 0.88985 -0.06783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924" y="3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8985 -0.06783 C 0.88828 -0.00116 0.88425 0.00926 0.88425 0.04375 C 0.87253 0.08426 0.8724 0.13009 0.85795 0.15671 C 0.85144 0.18217 0.84844 0.19352 0.8293 0.24305 C 0.8112 0.29097 0.77865 0.36018 0.73112 0.42523 C 0.68946 0.48588 0.60886 0.54745 0.57748 0.58032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25" y="3240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Constituency of IOT: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Platform/software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32972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701 -0.66412 C 0.64688 -0.63171 0.72618 -0.54931 0.76055 -0.50023 C 0.78828 -0.45995 0.82097 -0.41481 0.83776 -0.36759 C 0.85534 -0.32315 0.8905 -0.21551 0.89258 -0.18449 C 0.90756 -0.1037 0.91263 -0.08866 0.91485 -0.00532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1485 -0.00532 C 0.91355 0.05625 0.91016 0.06574 0.91016 0.09769 C 0.90039 0.13495 0.90026 0.17731 0.88815 0.20185 C 0.88269 0.22523 0.88021 0.23565 0.8642 0.28125 C 0.84909 0.32546 0.82175 0.38935 0.78203 0.44931 C 0.74714 0.50509 0.67956 0.56204 0.65326 0.59213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86" y="2986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E3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IOT Platform: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Software framework which consist of the following properties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Cloud platform.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Thin client.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Scalability. 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Interoperability.</a:t>
            </a:r>
          </a:p>
          <a:p>
            <a:pPr marL="342900" indent="-342900" algn="ctr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Security.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52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7592 -0.73496 C 0.62578 -0.70255 0.70508 -0.62014 0.73946 -0.57107 C 0.76719 -0.53079 0.79987 -0.48565 0.81667 -0.43843 C 0.83425 -0.39398 0.8694 -0.28635 0.87149 -0.25533 C 0.88646 -0.17454 0.89154 -0.15949 0.89375 -0.0761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375 -0.07616 C 0.89219 -0.00787 0.88842 0.00254 0.88842 0.03819 C 0.87761 0.0794 0.87748 0.12662 0.86394 0.1537 C 0.85782 0.17963 0.85508 0.1912 0.83724 0.2419 C 0.82045 0.29097 0.78998 0.36203 0.74584 0.42847 C 0.7069 0.49051 0.63164 0.5537 0.60248 0.58727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70" y="3317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C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Emerging IOT </a:t>
            </a:r>
            <a:r>
              <a:rPr lang="en-IN" dirty="0" smtClean="0">
                <a:solidFill>
                  <a:schemeClr val="bg1"/>
                </a:solidFill>
              </a:rPr>
              <a:t>Platform</a:t>
            </a:r>
            <a:r>
              <a:rPr lang="en-IN" dirty="0" smtClean="0">
                <a:solidFill>
                  <a:schemeClr val="bg1"/>
                </a:solidFill>
              </a:rPr>
              <a:t>: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Microsoft</a:t>
            </a:r>
            <a:r>
              <a:rPr lang="en-IN" dirty="0" smtClean="0">
                <a:solidFill>
                  <a:schemeClr val="bg1"/>
                </a:solidFill>
              </a:rPr>
              <a:t> Windows Azure IOT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AWS IOT platform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Google cloud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IBM Watson IOT</a:t>
            </a:r>
            <a:endParaRPr lang="en-IN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04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7592 -0.73496 C 0.62578 -0.70255 0.70508 -0.62014 0.73946 -0.57107 C 0.76719 -0.53079 0.79987 -0.48565 0.81667 -0.43843 C 0.83425 -0.39398 0.8694 -0.28635 0.87149 -0.25533 C 0.88646 -0.17454 0.89154 -0.15949 0.89375 -0.0761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9375 -0.07616 C 0.89219 -0.00787 0.88842 0.00254 0.88842 0.03819 C 0.87761 0.0794 0.87748 0.12662 0.86394 0.1537 C 0.85782 0.17963 0.85508 0.1912 0.83724 0.2419 C 0.82045 0.29097 0.78998 0.36203 0.74584 0.42847 C 0.7069 0.49051 0.63164 0.5537 0.60248 0.58727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70" y="3317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2182937" y="2204136"/>
            <a:ext cx="106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628328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06 -0.38681 C 0.46146 -0.36042 0.51042 -0.29329 0.53164 -0.25301 C 0.5487 -0.22014 0.56888 -0.18334 0.5793 -0.14491 C 0.59011 -0.10857 0.61185 -0.02084 0.61315 0.0044 C 0.6224 0.07037 0.62552 0.08264 0.62683 0.1504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3 0.15046 C 0.62592 0.20463 0.62344 0.21296 0.62344 0.2412 C 0.61615 0.27384 0.61602 0.31111 0.60703 0.33264 C 0.603 0.35324 0.60118 0.3625 0.58946 0.40254 C 0.57813 0.44143 0.55782 0.49745 0.52839 0.55023 C 0.50248 0.5993 0.45235 0.6493 0.43282 0.67569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01" y="262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4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Hardware: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Cost effective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Reliable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Secure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Development - Rapid prototyping.</a:t>
            </a:r>
          </a:p>
        </p:txBody>
      </p:sp>
    </p:spTree>
    <p:extLst>
      <p:ext uri="{BB962C8B-B14F-4D97-AF65-F5344CB8AC3E}">
        <p14:creationId xmlns:p14="http://schemas.microsoft.com/office/powerpoint/2010/main" val="424596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779 -0.70301 C 0.64766 -0.6706 0.72696 -0.5882 0.76133 -0.53912 C 0.78907 -0.49884 0.82175 -0.45371 0.83855 -0.40648 C 0.85612 -0.36204 0.89128 -0.2544 0.89336 -0.22338 C 0.90834 -0.14259 0.91342 -0.12755 0.91563 -0.04421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1563 -0.04421 C 0.91407 0.01991 0.91042 0.02986 0.91042 0.06319 C 0.89961 0.10208 0.89948 0.14629 0.8862 0.17199 C 0.88008 0.19629 0.87735 0.20717 0.85977 0.25486 C 0.8431 0.30116 0.81302 0.36782 0.76927 0.43032 C 0.73086 0.48866 0.65638 0.54815 0.62748 0.57963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414" y="3118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2D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Raspberry PI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875" y="2778973"/>
            <a:ext cx="1014650" cy="127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99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517 -0.60856 C 0.60157 -0.57616 0.68086 -0.49375 0.71524 -0.44467 C 0.74297 -0.4044 0.77565 -0.35926 0.79245 -0.31204 C 0.81003 -0.26759 0.84519 -0.15995 0.84727 -0.12893 C 0.86224 -0.04815 0.86732 -0.0331 0.86953 0.05023 " pathEditMode="relative" rAng="0" ptsTypes="AAA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953 0.05023 C 0.86784 0.11852 0.86355 0.12917 0.86355 0.16482 C 0.85105 0.20625 0.85092 0.25324 0.83555 0.28056 C 0.82852 0.30648 0.82539 0.31806 0.80508 0.36898 C 0.78581 0.41806 0.75105 0.48912 0.70052 0.55579 C 0.65612 0.61783 0.57019 0.68125 0.53685 0.71482 " pathEditMode="relative" rAng="0" ptsTypes="AAAAAA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41" y="3321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0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3B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What is Raspberry PI?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It is a micro – computer which run an operating system and allows 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users to perform a wide gamut of computation and operation.</a:t>
            </a:r>
          </a:p>
        </p:txBody>
      </p:sp>
    </p:spTree>
    <p:extLst>
      <p:ext uri="{BB962C8B-B14F-4D97-AF65-F5344CB8AC3E}">
        <p14:creationId xmlns:p14="http://schemas.microsoft.com/office/powerpoint/2010/main" val="205175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517 -0.60856 C 0.60157 -0.57616 0.68086 -0.49375 0.71524 -0.44468 C 0.74297 -0.4044 0.77565 -0.35926 0.79245 -0.31204 C 0.81003 -0.26759 0.84519 -0.15995 0.84727 -0.12894 C 0.86224 -0.04815 0.86732 -0.0331 0.86953 0.05023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953 0.05023 C 0.86784 0.11852 0.86355 0.12917 0.86355 0.16481 C 0.85105 0.20625 0.85092 0.25324 0.83555 0.28056 C 0.82852 0.30648 0.82539 0.31806 0.80508 0.36898 C 0.78581 0.41806 0.75105 0.48912 0.70052 0.55579 C 0.65612 0.61782 0.57019 0.68125 0.53685 0.71481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41" y="3321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7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8385679" y="2828833"/>
            <a:ext cx="76784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Advantage of using Raspberry PI</a:t>
            </a:r>
          </a:p>
          <a:p>
            <a:pPr algn="ctr"/>
            <a:endParaRPr lang="en-IN" dirty="0" smtClean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Multi programming language support.</a:t>
            </a:r>
            <a:endParaRPr lang="en-IN" dirty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You can easily connect to the internet.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It can run windows. </a:t>
            </a:r>
          </a:p>
        </p:txBody>
      </p:sp>
    </p:spTree>
    <p:extLst>
      <p:ext uri="{BB962C8B-B14F-4D97-AF65-F5344CB8AC3E}">
        <p14:creationId xmlns:p14="http://schemas.microsoft.com/office/powerpoint/2010/main" val="426679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517 -0.60857 C 0.60157 -0.57616 0.68086 -0.49375 0.71524 -0.44468 C 0.74297 -0.4044 0.77565 -0.35926 0.79245 -0.31204 C 0.81003 -0.26759 0.84519 -0.15995 0.84727 -0.12894 C 0.86224 -0.04815 0.86732 -0.0331 0.86953 0.05023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85" y="3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953 0.05023 C 0.86784 0.11852 0.86355 0.12917 0.86355 0.16481 C 0.85105 0.20625 0.85092 0.25324 0.83555 0.28055 C 0.82852 0.30648 0.82539 0.31805 0.80508 0.36898 C 0.78581 0.41805 0.75105 0.48912 0.70052 0.55579 C 0.65612 0.61782 0.57019 0.68125 0.53685 0.71481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41" y="3321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3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C 0 0.08264 -0.00078 0.32708 -0.00065 0.375 C -0.00104 0.42269 -0.01497 0.50278 0.0681 0.50278 L 0.51602 0.49954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03" y="2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28590" y="3110602"/>
            <a:ext cx="2179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Windows </a:t>
            </a:r>
            <a:r>
              <a:rPr lang="en-IN" dirty="0" smtClean="0">
                <a:solidFill>
                  <a:schemeClr val="bg1"/>
                </a:solidFill>
              </a:rPr>
              <a:t>10 IOT core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6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94432" y="3083170"/>
            <a:ext cx="30474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What is </a:t>
            </a:r>
            <a:r>
              <a:rPr lang="en-IN" dirty="0" smtClean="0">
                <a:solidFill>
                  <a:schemeClr val="bg1"/>
                </a:solidFill>
              </a:rPr>
              <a:t>Windows </a:t>
            </a:r>
            <a:r>
              <a:rPr lang="en-IN" dirty="0" smtClean="0">
                <a:solidFill>
                  <a:schemeClr val="bg1"/>
                </a:solidFill>
              </a:rPr>
              <a:t>10 IOT core</a:t>
            </a:r>
            <a:r>
              <a:rPr lang="en-IN" dirty="0" smtClean="0">
                <a:solidFill>
                  <a:schemeClr val="bg1"/>
                </a:solidFill>
              </a:rPr>
              <a:t>?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509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94432" y="3083170"/>
            <a:ext cx="361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Advantages of Windows 10 IOT core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53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99831" y="306412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Demo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59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2182937" y="2204136"/>
            <a:ext cx="1881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Internet </a:t>
            </a:r>
            <a:r>
              <a:rPr lang="en-IN" dirty="0">
                <a:solidFill>
                  <a:schemeClr val="bg1"/>
                </a:solidFill>
              </a:rPr>
              <a:t>O</a:t>
            </a:r>
            <a:r>
              <a:rPr lang="en-IN" dirty="0" smtClean="0">
                <a:solidFill>
                  <a:schemeClr val="bg1"/>
                </a:solidFill>
              </a:rPr>
              <a:t>f Things</a:t>
            </a:r>
          </a:p>
        </p:txBody>
      </p:sp>
    </p:spTree>
    <p:extLst>
      <p:ext uri="{BB962C8B-B14F-4D97-AF65-F5344CB8AC3E}">
        <p14:creationId xmlns:p14="http://schemas.microsoft.com/office/powerpoint/2010/main" val="322246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06 -0.38681 C 0.46146 -0.36042 0.51042 -0.29329 0.53164 -0.25301 C 0.5487 -0.22014 0.56888 -0.18334 0.5793 -0.14491 C 0.5901 -0.10857 0.61185 -0.02084 0.61315 0.0044 C 0.62239 0.07037 0.62552 0.08264 0.62682 0.1504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2 0.15046 C 0.62591 0.20463 0.62344 0.21296 0.62344 0.2412 C 0.61614 0.27384 0.61601 0.31111 0.60703 0.33264 C 0.60299 0.35324 0.60117 0.3625 0.58945 0.40254 C 0.57812 0.44143 0.55781 0.49745 0.52838 0.55023 C 0.50247 0.5993 0.45234 0.6493 0.43281 0.67569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01" y="262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2182937" y="2204136"/>
            <a:ext cx="136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What is IOT?</a:t>
            </a:r>
          </a:p>
        </p:txBody>
      </p:sp>
    </p:spTree>
    <p:extLst>
      <p:ext uri="{BB962C8B-B14F-4D97-AF65-F5344CB8AC3E}">
        <p14:creationId xmlns:p14="http://schemas.microsoft.com/office/powerpoint/2010/main" val="1604707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06 -0.38681 C 0.46146 -0.36042 0.51042 -0.29329 0.53164 -0.25301 C 0.5487 -0.22014 0.56888 -0.18334 0.5793 -0.14491 C 0.59011 -0.10857 0.61185 -0.02084 0.61315 0.0044 C 0.6224 0.07037 0.62552 0.08264 0.62683 0.1504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3 0.15046 C 0.62591 0.20463 0.62344 0.21296 0.62344 0.2412 C 0.61615 0.27384 0.61602 0.31111 0.60703 0.33264 C 0.603 0.35324 0.60118 0.3625 0.58946 0.40254 C 0.57813 0.44143 0.55782 0.49745 0.52839 0.55023 C 0.50248 0.5993 0.45235 0.6493 0.43282 0.67569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01" y="262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2182937" y="2204136"/>
            <a:ext cx="1808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What is internet?</a:t>
            </a:r>
          </a:p>
        </p:txBody>
      </p:sp>
    </p:spTree>
    <p:extLst>
      <p:ext uri="{BB962C8B-B14F-4D97-AF65-F5344CB8AC3E}">
        <p14:creationId xmlns:p14="http://schemas.microsoft.com/office/powerpoint/2010/main" val="390352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06 -0.38681 C 0.46146 -0.36042 0.51042 -0.29329 0.53164 -0.25301 C 0.5487 -0.22014 0.56888 -0.18334 0.5793 -0.14491 C 0.59011 -0.10857 0.61185 -0.02084 0.61315 0.0044 C 0.6224 0.07037 0.62552 0.08264 0.62683 0.15046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05" y="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8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683 0.15046 C 0.62591 0.20463 0.62344 0.21296 0.62344 0.2412 C 0.61615 0.27384 0.61602 0.31111 0.60703 0.33264 C 0.603 0.35324 0.60117 0.3625 0.58946 0.40254 C 0.57813 0.44143 0.55781 0.49745 0.52839 0.55023 C 0.50248 0.5993 0.45235 0.6493 0.43281 0.67569 " pathEditMode="relative" rAng="0" ptsTypes="A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01" y="262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4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0000">
            <a:off x="-500064" y="2928934"/>
            <a:ext cx="1000128" cy="10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4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3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C 0 0.08264 -0.00078 0.32708 -0.00065 0.375 C -0.00104 0.42269 -0.01497 0.50278 0.0681 0.50278 L 0.51602 0.49954 " pathEditMode="relative" rAng="0" ptsTypes="AA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703" y="2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C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57312"/>
            <a:ext cx="9601200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1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492" y="987552"/>
            <a:ext cx="4789602" cy="467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1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229" y="6357935"/>
            <a:ext cx="1000128" cy="1000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77749" y="2358632"/>
            <a:ext cx="51930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Internet :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A </a:t>
            </a:r>
            <a:r>
              <a:rPr lang="en-IN" dirty="0">
                <a:solidFill>
                  <a:schemeClr val="bg1"/>
                </a:solidFill>
              </a:rPr>
              <a:t>global computer network providing </a:t>
            </a:r>
            <a:endParaRPr lang="en-IN" dirty="0" smtClean="0">
              <a:solidFill>
                <a:schemeClr val="bg1"/>
              </a:solidFill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a </a:t>
            </a:r>
            <a:r>
              <a:rPr lang="en-IN" dirty="0">
                <a:solidFill>
                  <a:schemeClr val="bg1"/>
                </a:solidFill>
              </a:rPr>
              <a:t>variety of information and communication facilities</a:t>
            </a:r>
            <a:r>
              <a:rPr lang="en-IN" dirty="0" smtClean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consisting of interconnected networks </a:t>
            </a:r>
            <a:r>
              <a:rPr lang="en-IN" dirty="0" smtClean="0">
                <a:solidFill>
                  <a:schemeClr val="bg1"/>
                </a:solidFill>
              </a:rPr>
              <a:t>using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standardized communication </a:t>
            </a:r>
            <a:r>
              <a:rPr lang="en-IN" dirty="0" smtClean="0">
                <a:solidFill>
                  <a:schemeClr val="bg1"/>
                </a:solidFill>
              </a:rPr>
              <a:t>protocols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35950" y="4295615"/>
            <a:ext cx="1476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dirty="0" smtClean="0">
                <a:solidFill>
                  <a:schemeClr val="bg1"/>
                </a:solidFill>
              </a:rPr>
              <a:t>- Of things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083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4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4092</TotalTime>
  <Words>285</Words>
  <Application>Microsoft Office PowerPoint</Application>
  <PresentationFormat>Widescreen</PresentationFormat>
  <Paragraphs>78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</dc:creator>
  <cp:lastModifiedBy>Ram</cp:lastModifiedBy>
  <cp:revision>72</cp:revision>
  <dcterms:created xsi:type="dcterms:W3CDTF">2018-02-11T11:50:49Z</dcterms:created>
  <dcterms:modified xsi:type="dcterms:W3CDTF">2018-02-16T16:10:05Z</dcterms:modified>
</cp:coreProperties>
</file>

<file path=docProps/thumbnail.jpeg>
</file>